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9" r:id="rId4"/>
    <p:sldId id="260" r:id="rId5"/>
    <p:sldId id="262" r:id="rId6"/>
    <p:sldId id="261" r:id="rId7"/>
    <p:sldId id="269" r:id="rId8"/>
    <p:sldId id="268" r:id="rId9"/>
    <p:sldId id="431" r:id="rId10"/>
    <p:sldId id="427" r:id="rId11"/>
    <p:sldId id="428" r:id="rId12"/>
    <p:sldId id="429" r:id="rId13"/>
    <p:sldId id="430" r:id="rId14"/>
    <p:sldId id="263" r:id="rId15"/>
    <p:sldId id="277" r:id="rId16"/>
    <p:sldId id="278" r:id="rId17"/>
    <p:sldId id="362" r:id="rId18"/>
    <p:sldId id="380" r:id="rId19"/>
    <p:sldId id="360" r:id="rId20"/>
    <p:sldId id="274" r:id="rId21"/>
    <p:sldId id="355" r:id="rId22"/>
    <p:sldId id="354" r:id="rId23"/>
    <p:sldId id="276" r:id="rId24"/>
    <p:sldId id="279" r:id="rId25"/>
    <p:sldId id="356" r:id="rId26"/>
    <p:sldId id="357" r:id="rId27"/>
    <p:sldId id="358" r:id="rId28"/>
    <p:sldId id="359" r:id="rId29"/>
    <p:sldId id="361" r:id="rId30"/>
    <p:sldId id="363" r:id="rId31"/>
    <p:sldId id="364" r:id="rId32"/>
    <p:sldId id="365" r:id="rId33"/>
    <p:sldId id="366" r:id="rId34"/>
    <p:sldId id="367" r:id="rId35"/>
    <p:sldId id="368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20" r:id="rId75"/>
    <p:sldId id="421" r:id="rId76"/>
    <p:sldId id="422" r:id="rId77"/>
    <p:sldId id="423" r:id="rId78"/>
    <p:sldId id="424" r:id="rId79"/>
    <p:sldId id="425" r:id="rId80"/>
    <p:sldId id="426" r:id="rId81"/>
    <p:sldId id="273" r:id="rId82"/>
  </p:sldIdLst>
  <p:sldSz cx="18288000" cy="10287000"/>
  <p:notesSz cx="6858000" cy="9144000"/>
  <p:embeddedFontLst>
    <p:embeddedFont>
      <p:font typeface="Pretendard Bold" panose="020B0600000101010101" charset="-127"/>
      <p:bold r:id="rId84"/>
    </p:embeddedFont>
    <p:embeddedFont>
      <p:font typeface="Pretendard Regular" panose="020B0600000101010101" charset="-127"/>
      <p:regular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916EE-A356-4BC1-804B-CCBDE0924BDD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2EF2-4386-4927-BD7F-B0EC8D999F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5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A2EF2-4386-4927-BD7F-B0EC8D999F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7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start.spring.i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h220101/SpringBoot-%EC%8A%A4%ED%94%84%EB%A7%81-%EB%B6%80%ED%8A%B8-spring-MVC-%ED%8C%A8%ED%84%B4-%EB%8F%99%EC%9E%9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8100" y="431800"/>
            <a:ext cx="3771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KYUNGSUNG UNIVERSITY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35" y="5292725"/>
            <a:ext cx="58547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261100" y="5400675"/>
            <a:ext cx="576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React &amp; </a:t>
            </a:r>
            <a:r>
              <a:rPr lang="en-US" sz="3000" dirty="0">
                <a:solidFill>
                  <a:srgbClr val="1B1B1B"/>
                </a:solidFill>
                <a:latin typeface="Pretendard Regular"/>
              </a:rPr>
              <a:t>Tomcat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(</a:t>
            </a:r>
            <a:r>
              <a:rPr lang="en-US" sz="3000" b="0" i="0" u="none" strike="noStrike" dirty="0" err="1">
                <a:solidFill>
                  <a:srgbClr val="1B1B1B"/>
                </a:solidFill>
                <a:latin typeface="Pretendard Regular"/>
              </a:rPr>
              <a:t>Springboot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1350" y="276225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Pretendard Regular"/>
              </a:rPr>
              <a:t>웹프로그래밍 응용</a:t>
            </a:r>
            <a:endParaRPr lang="en-US" sz="36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73400" y="3428385"/>
            <a:ext cx="121539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spc="-100" dirty="0">
                <a:solidFill>
                  <a:srgbClr val="FFFFFF"/>
                </a:solidFill>
                <a:latin typeface="Pretendard Bold"/>
                <a:ea typeface="Pretendard Bold"/>
              </a:rPr>
              <a:t>고민 상담 </a:t>
            </a:r>
            <a:r>
              <a:rPr lang="en-US" altLang="ko-KR" sz="9000" spc="-100" dirty="0">
                <a:solidFill>
                  <a:srgbClr val="FFFFFF"/>
                </a:solidFill>
                <a:latin typeface="Pretendard Bold"/>
                <a:ea typeface="Pretendard Bold"/>
              </a:rPr>
              <a:t>BAR Nightcap</a:t>
            </a:r>
            <a:endParaRPr lang="ko-KR" sz="90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9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45000" y="6719324"/>
            <a:ext cx="9398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solidFill>
                  <a:srgbClr val="FFFFFF"/>
                </a:solidFill>
                <a:ea typeface="Pretendard Regular"/>
              </a:rPr>
              <a:t>2019875058 </a:t>
            </a:r>
            <a:r>
              <a:rPr lang="ko-KR" altLang="en-US" sz="3600" dirty="0">
                <a:solidFill>
                  <a:srgbClr val="FFFFFF"/>
                </a:solidFill>
                <a:ea typeface="Pretendard Regular"/>
              </a:rPr>
              <a:t>정재훈</a:t>
            </a:r>
            <a:endParaRPr lang="en-US" altLang="ko-KR" sz="36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FFFFFF"/>
                </a:solidFill>
                <a:ea typeface="Pretendard Regular"/>
              </a:rPr>
              <a:t>2021863026 </a:t>
            </a:r>
            <a:r>
              <a:rPr lang="ko-KR" altLang="en-US" sz="3600" dirty="0" err="1">
                <a:solidFill>
                  <a:srgbClr val="FFFFFF"/>
                </a:solidFill>
                <a:ea typeface="Pretendard Regular"/>
              </a:rPr>
              <a:t>류연우</a:t>
            </a:r>
            <a:endParaRPr lang="ko-KR" sz="36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3DB10-4905-80A8-0F92-A21D444C23CC}"/>
              </a:ext>
            </a:extLst>
          </p:cNvPr>
          <p:cNvSpPr txBox="1"/>
          <p:nvPr/>
        </p:nvSpPr>
        <p:spPr>
          <a:xfrm>
            <a:off x="7391400" y="8655050"/>
            <a:ext cx="9398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ea typeface="Pretendard Regular"/>
              </a:rPr>
              <a:t>웹프로그래밍 응용</a:t>
            </a:r>
            <a:endParaRPr lang="en-US" altLang="ko-KR" sz="3600" dirty="0">
              <a:solidFill>
                <a:srgbClr val="FFFFFF"/>
              </a:solidFill>
              <a:ea typeface="Pretendard Regular"/>
            </a:endParaRPr>
          </a:p>
          <a:p>
            <a:pPr lvl="0" algn="r">
              <a:lnSpc>
                <a:spcPct val="99600"/>
              </a:lnSpc>
            </a:pPr>
            <a:r>
              <a:rPr lang="ko-KR" altLang="en-US" sz="3600" dirty="0">
                <a:solidFill>
                  <a:srgbClr val="FFFFFF"/>
                </a:solidFill>
                <a:ea typeface="Pretendard Regular"/>
              </a:rPr>
              <a:t>김주현 교수님</a:t>
            </a:r>
            <a:endParaRPr lang="ko-KR" sz="36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76DC25-AA3A-F7E6-75EB-C702ED0FC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10B56-D857-A91C-34E2-4AB7FE60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83" y="0"/>
            <a:ext cx="1217183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D471C8-6582-6BEF-C9CE-510F407D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975"/>
            <a:ext cx="18288000" cy="57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DAD21-A3DD-AAB2-7E5B-88703B52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041"/>
            <a:ext cx="18288000" cy="75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6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14017-A697-3E04-51EF-E6C34EC0189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application.properties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6642-62AE-F1C6-DBED-1D09B8E35021}"/>
              </a:ext>
            </a:extLst>
          </p:cNvPr>
          <p:cNvSpPr txBox="1"/>
          <p:nvPr/>
        </p:nvSpPr>
        <p:spPr>
          <a:xfrm>
            <a:off x="1325880" y="1466547"/>
            <a:ext cx="15697200" cy="7779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spring.datasource.url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jdbc:mysql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://localhost:3306/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board?</a:t>
            </a: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serverTimezone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=UTC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spring.datasource.username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=root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spring.datasource.password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spring.jpa.hibernate.ddl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-auto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=update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spring.jpa.show-sql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=true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spring.jpa.properties.hibernate.dialect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=org.hibernate.dialect.MySQL8Dialect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logging.level.org.hibernate.orm.jdbc.bind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=trace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logging.level.org.springframework.orm.jpa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=debug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logging.level.org.hibernate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=debug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logging.level.org.springframework.web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=DEBUG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logging.level.org.hibernate.SQL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=DEBUG</a:t>
            </a:r>
          </a:p>
          <a:p>
            <a:pPr>
              <a:lnSpc>
                <a:spcPct val="150000"/>
              </a:lnSpc>
            </a:pP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logging.level.org.hibernate.type.descriptor.sql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=TRACE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5764A-704B-0222-C5E2-4ECBDD14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3E5362-E639-7B25-28D0-6777D1988A5B}"/>
              </a:ext>
            </a:extLst>
          </p:cNvPr>
          <p:cNvSpPr txBox="1"/>
          <p:nvPr/>
        </p:nvSpPr>
        <p:spPr>
          <a:xfrm>
            <a:off x="4114800" y="1181100"/>
            <a:ext cx="11353800" cy="92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text-white border-b border-gray-700"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"relative pt-6 px-4"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"absolute right-10 top-10 flex items-center gap-2"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aliasIcons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getAliasBase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 ||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"alias"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text-blue-300 font-semibold cursor-pointer"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 : (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"/icons/person.png"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justify-center"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전체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81FBE-FFF2-88D5-3990-025A2A60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3DDFD-4D1C-0E1C-AD51-C12F278C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236DA-D4B3-7A4B-F6DB-84DE5B0E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57C2A-8AC6-0707-6367-C24FDF8128D5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Header.jsx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04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775C6-EC81-5827-12BC-CCBA2314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2EC3C-C1C5-A61F-8A6D-E600F927C8DB}"/>
              </a:ext>
            </a:extLst>
          </p:cNvPr>
          <p:cNvSpPr txBox="1"/>
          <p:nvPr/>
        </p:nvSpPr>
        <p:spPr>
          <a:xfrm>
            <a:off x="1310640" y="1426978"/>
            <a:ext cx="1411605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"text-center cursor-pointer mb-6"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"text-3xl font-bold text-yellow-100 flex justify-center items-center gap-2"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🍸 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Nightcap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italic text-gray-400 mt-1"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어두운 밤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익명의 고민과 기발한 조언이 오가는 바</a:t>
            </a: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937409-BE25-3F12-FC96-ACA70766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2326EE4-6C2F-C9D4-171E-ECB54B59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501CAFE-CC73-EB2A-71E5-B19377E5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F64AE-3AC9-D540-7629-D649E372F380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LogoBlock.jsx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50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E8D8-7D34-2C95-53E6-9096EFACF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5E8671-00A9-AD9C-B70E-D6798BCB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5576EC-FF43-B5A8-0512-16AFAFCF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6F7F3F9-6822-5E52-96EF-4F61417D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B3172-0B8A-DA38-6B34-57E0C1B45A4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CategoryFilter.jsx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ACA32-E497-9A2F-ABFE-FE15B63CC25B}"/>
              </a:ext>
            </a:extLst>
          </p:cNvPr>
          <p:cNvSpPr txBox="1"/>
          <p:nvPr/>
        </p:nvSpPr>
        <p:spPr>
          <a:xfrm>
            <a:off x="4578350" y="2247900"/>
            <a:ext cx="9144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CategoryFilter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hiddenRoutes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hiddenRoutes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categoryIcons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전체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"all"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연애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"love"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가정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"family"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학업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직장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"work"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교우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"friends"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건강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"health"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당근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"carrot"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TMI: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tmi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allCategories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categoryIcons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9253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D5B52-C3AF-88A5-F8FA-1A77CC55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D73A86-3042-5D99-C0D4-AB7AD9CD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EA57A4-C160-B52C-C0A8-A1CF0B5B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7FDCBB-75A7-0B67-8D11-F90C6E40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D27C6-C8EE-10B8-149D-28EBB9167B8E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CategoryFilter.jsx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A95C0-D801-9129-0666-DD95F8AC20E0}"/>
              </a:ext>
            </a:extLst>
          </p:cNvPr>
          <p:cNvSpPr txBox="1"/>
          <p:nvPr/>
        </p:nvSpPr>
        <p:spPr>
          <a:xfrm>
            <a:off x="4572000" y="1790700"/>
            <a:ext cx="9144000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flex-wrap gap-3 justify-center 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py-3 px-4"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allCategories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`flex items-center gap-1 px-4 py-1 rounded-full font-bold transition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?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"bg-blue-400 text-black"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: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"bg-blue-300 text-black hover:bg-blue-400"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`/icons/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categoryIcons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"w-5 h-5"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57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3A65F-4A5A-B913-41FD-FD44EA00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B3D5F4-BB88-C0BC-7669-C1598652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2B6E93-F06F-10CD-820B-87179AAF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9106432-4BA5-D35B-0AF7-10C1D5C5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09CF7-8D80-914C-D89E-B1C97C1AC90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Intro.jsx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41F4C-93ED-C38F-DF3F-06C24607FE48}"/>
              </a:ext>
            </a:extLst>
          </p:cNvPr>
          <p:cNvSpPr txBox="1"/>
          <p:nvPr/>
        </p:nvSpPr>
        <p:spPr>
          <a:xfrm>
            <a:off x="1828800" y="1790700"/>
            <a:ext cx="9144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IntroPage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"min-h-screen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flex flex-col items-center justify-center text-white text-center px-4"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"text-lg mt-4 mb-8 text-gray-300"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익명의 고민과 따뜻한 조언이 오가는 밤의 바에 오신 것을 환영합니다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"bg-pink-500 hover:bg-pink-600 px-6 py-3 rounded-full text-lg font-bold transition"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🍷 입장하기</a:t>
            </a: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532ABEF-3CE2-9F9A-2318-653F61EA22DA}"/>
              </a:ext>
            </a:extLst>
          </p:cNvPr>
          <p:cNvSpPr txBox="1"/>
          <p:nvPr/>
        </p:nvSpPr>
        <p:spPr>
          <a:xfrm>
            <a:off x="1257300" y="10037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old"/>
              </a:rPr>
              <a:t>Tomcat ??</a:t>
            </a:r>
            <a:endParaRPr lang="ko-KR" sz="54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B8A760-EC75-6067-109B-6B3FE853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361" y="2318943"/>
            <a:ext cx="10593278" cy="56491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77255E1-1C9F-1DDF-663C-BD16FB78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C8F7B95-7D08-A491-C8AF-A392DECA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F9D50EC-7461-BA93-78A6-885041F2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BEC9D-33F0-6A09-D80F-2C18A3C076AB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App.jsx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36437-1A2C-4F60-95CA-6CCA09266C5E}"/>
              </a:ext>
            </a:extLst>
          </p:cNvPr>
          <p:cNvSpPr txBox="1"/>
          <p:nvPr/>
        </p:nvSpPr>
        <p:spPr>
          <a:xfrm>
            <a:off x="3581400" y="1149979"/>
            <a:ext cx="1200785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PostDetailPage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PostDetailPage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NewPostPage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NewPostPage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SignupPage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SignupPage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"./components/Header"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"./App.css"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CategoryFilter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"./components/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CategoryFilter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IntroPage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"./pages/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IntroPage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hideHeaderRoutes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shouldHideHeader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hideHeaderRoutes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authToken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setAuthToken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전체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6970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AB377EF-B3ED-ED59-00BB-583F65072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54D3F9B-F887-A570-9ECD-361F49BB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A02EA00-1866-49E7-3BCB-F4D6573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4E81D-BE07-25E9-D110-0F37D595E81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App.jsx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662DC-851B-4C22-8EAF-D6E39B043642}"/>
              </a:ext>
            </a:extLst>
          </p:cNvPr>
          <p:cNvSpPr txBox="1"/>
          <p:nvPr/>
        </p:nvSpPr>
        <p:spPr>
          <a:xfrm>
            <a:off x="1295400" y="1333500"/>
            <a:ext cx="9144000" cy="898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"http://localhost:8080/posts"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서버에서 받아온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posts:"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pPr>
              <a:buNone/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savedUser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SESSION_DURATION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savedUser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elapsed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SESSION_DURATION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savedUser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parsed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⏱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세션 만료</a:t>
            </a:r>
            <a:endParaRPr lang="ko-KR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세션이 만료되어 자동 로그아웃 되었습니다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buNone/>
            </a:pPr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7C2B1-732D-65D2-6324-802161AABF57}"/>
              </a:ext>
            </a:extLst>
          </p:cNvPr>
          <p:cNvSpPr txBox="1"/>
          <p:nvPr/>
        </p:nvSpPr>
        <p:spPr>
          <a:xfrm>
            <a:off x="8458200" y="1333500"/>
            <a:ext cx="9144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</p:spTree>
    <p:extLst>
      <p:ext uri="{BB962C8B-B14F-4D97-AF65-F5344CB8AC3E}">
        <p14:creationId xmlns:p14="http://schemas.microsoft.com/office/powerpoint/2010/main" val="122218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4B28BE1-5632-92F7-E2C4-A350A4D8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9274FB7-3751-CD66-7B71-BE9F60E3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0AC861E-0583-6D27-6AE2-B77B7B6C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95323-75BD-953B-B004-4136CFC6BF9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App.jsx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B5A4-4535-1450-FE7D-36F46F5F7964}"/>
              </a:ext>
            </a:extLst>
          </p:cNvPr>
          <p:cNvSpPr txBox="1"/>
          <p:nvPr/>
        </p:nvSpPr>
        <p:spPr>
          <a:xfrm>
            <a:off x="1295400" y="1418714"/>
            <a:ext cx="9144000" cy="802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shouldHideHeader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"/new"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"/posts"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CategoryFilter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IntroPage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LoginPage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2C348-20D9-472D-BCB3-66A6B4E9B2B8}"/>
              </a:ext>
            </a:extLst>
          </p:cNvPr>
          <p:cNvSpPr txBox="1"/>
          <p:nvPr/>
        </p:nvSpPr>
        <p:spPr>
          <a:xfrm>
            <a:off x="9601200" y="1418714"/>
            <a:ext cx="9144000" cy="7108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SignupPage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"/posts/: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PostDetailPage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authToken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authToken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"/new"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NewPostPage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25BED-B4F2-B982-FC80-58AFE77DE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00C6B2-3695-392E-BD48-AD3DD27D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1D29C4-D0A7-331B-10B1-DB1005A7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4D8659-F0A7-7C63-3C8C-24E22554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F9B43-D64D-C53E-73ED-7068AA4C40E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Header.jsx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49C6B-2822-83BA-DB49-24D45C9CCF47}"/>
              </a:ext>
            </a:extLst>
          </p:cNvPr>
          <p:cNvSpPr txBox="1"/>
          <p:nvPr/>
        </p:nvSpPr>
        <p:spPr>
          <a:xfrm>
            <a:off x="3479800" y="1911503"/>
            <a:ext cx="11341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setSelectedCategory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aliasIcons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밤손님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"/icons/night.png"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마스터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"/icons/wizard.png"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요정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"/icons/fairy.png"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바텐더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"/icons/bartender.png"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해결사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"/icons/detective.png"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getAliasBase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[^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94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CC759-2C09-1997-3D8F-135E45FB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8EEF94-78DE-D75E-E594-BD41D1B8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5C730F-BF22-9CE3-0F93-631BBB7B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AF3918-8DBE-74DE-116B-D121D969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08646-6A4E-3CAA-9E53-6F3EA04CA7F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Homepage.jsx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73C09-FB89-70B7-6BA0-03A664F2F765}"/>
              </a:ext>
            </a:extLst>
          </p:cNvPr>
          <p:cNvSpPr txBox="1"/>
          <p:nvPr/>
        </p:nvSpPr>
        <p:spPr>
          <a:xfrm>
            <a:off x="1295400" y="1453118"/>
            <a:ext cx="9144000" cy="8865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likedPosts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setLikedPosts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categoryIcons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연애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"love"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가정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"family"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학업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직장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"work"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교우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건강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"health"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당근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"carrot"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TMI: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"http://localhost:8080/posts"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6307C-4811-7BED-6B65-A736AE4C2419}"/>
              </a:ext>
            </a:extLst>
          </p:cNvPr>
          <p:cNvSpPr txBox="1"/>
          <p:nvPr/>
        </p:nvSpPr>
        <p:spPr>
          <a:xfrm>
            <a:off x="9677400" y="1257300"/>
            <a:ext cx="9144000" cy="663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handleGPTSend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userMessage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userMessage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"https://api.openai.com/v1/chat/completions"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Authorization: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`Bearer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REACT_APP_OPENAI_API_KEY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"gpt-3.5-turbo"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}),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botMessage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newChatLog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botMessage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86466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DCAA-0BCD-B449-C947-0DD07B81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E3F1F-E721-F951-B6EF-83A62D5F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329122-6A02-53D5-1DD0-78F0A450B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6F3308-1024-E830-F7A0-E8E88EC1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B2580-FA2E-1E3D-ABFD-5F1E3FE513E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Homepage.jsx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F807B-C35A-5795-9DD4-11CB6F60960E}"/>
              </a:ext>
            </a:extLst>
          </p:cNvPr>
          <p:cNvSpPr txBox="1"/>
          <p:nvPr/>
        </p:nvSpPr>
        <p:spPr>
          <a:xfrm>
            <a:off x="1295400" y="1165219"/>
            <a:ext cx="80010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handleTogglePostLike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`http://localhost:8080/posts/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like?userId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credentials: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"include"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setLikedPosts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5B042-61E1-0198-A044-09C84839898E}"/>
              </a:ext>
            </a:extLst>
          </p:cNvPr>
          <p:cNvSpPr txBox="1"/>
          <p:nvPr/>
        </p:nvSpPr>
        <p:spPr>
          <a:xfrm>
            <a:off x="8726805" y="1069800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전체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[];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13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94453-0884-2A1B-AF2F-6CD5DFF4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04D877-2A34-B574-907A-34934C78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1AB8E9-4335-622B-0CA5-9AE76E55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965DBD-41F2-8D4A-D578-7343454F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31222-C562-A799-37F7-F5C27DF212E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Homepage.jsx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3E598-0D72-F3C4-C135-0E1FF28441A1}"/>
              </a:ext>
            </a:extLst>
          </p:cNvPr>
          <p:cNvSpPr txBox="1"/>
          <p:nvPr/>
        </p:nvSpPr>
        <p:spPr>
          <a:xfrm>
            <a:off x="1858010" y="1257300"/>
            <a:ext cx="14541500" cy="926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min-h-screen text-white"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"/new"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"fixed bottom-6 right-6 bg-pink-500 hover:bg-pink-600 text-white font-bold py-2 px-4 rounded-full shadow-lg transition"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✍️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고민 쓰기</a:t>
            </a: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p-4 rounded-md mb-6"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"text-lg font-bold mb-3"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GPT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에게 상담 받아보기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"h-64 overflow-y-auto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p-3 rounded mb-3 space-y-2"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chatLog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`flex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"justify-end"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"justify-start"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`max-w-[80%] p-3 rounded-lg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"bg-pink-500 text-white rounded-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-none"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"bg-gray-700 text-white rounded-bl-none"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"whitespace-pre-wrap"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gap-2"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"flex-grow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-[#2c2d4f] text-white"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에게 고민을 물어보세요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handleGPTSend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"bg-pink-500 hover:bg-pink-600 px-4 py-2 rounded font-bold"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전송</a:t>
            </a: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4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049C-78BE-876B-18A6-686F4A2A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5C9035-5A55-811C-2492-894E2C66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D3C2422-D78E-DDB4-0316-DCF2F57E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1F7F15-C01C-2E9F-3C86-EBB97EF8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8CA2C-3549-0985-B50D-9DB0166272E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Homepage.jsx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2C773-FC12-AB69-1CFD-59D42971621B}"/>
              </a:ext>
            </a:extLst>
          </p:cNvPr>
          <p:cNvSpPr txBox="1"/>
          <p:nvPr/>
        </p:nvSpPr>
        <p:spPr>
          <a:xfrm>
            <a:off x="1250950" y="1397298"/>
            <a:ext cx="157861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"px-6 pt-6 space-y-6"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filteredPosts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"text-center py-10 text-gray-400"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아직 게시물이 없습니다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첫 게시물을 작성해보세요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: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filteredPosts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p-4 rounded-xl shadow-md cursor-pointer"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`/posts/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justify-between items-center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items-center gap-1 bg-blue-300 px-2 py-1 rounded-full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text-black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`/icons/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categoryIcons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??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"w-4 h-4"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"category"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items-center gap-1"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"w-5 h-5"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1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9CFCD-E872-AB3F-0991-44DEB74D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620A5E-AF6D-CEAA-50D7-6DC6C92C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B96324-EB61-8B44-6F36-70F9E061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C29154-FEE4-988E-1BD1-2189D06E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EBABCD-037B-AD94-F91C-28D97B1634F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Homepage.jsx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06647-D47E-2364-1C81-DDF1E1C54C98}"/>
              </a:ext>
            </a:extLst>
          </p:cNvPr>
          <p:cNvSpPr txBox="1"/>
          <p:nvPr/>
        </p:nvSpPr>
        <p:spPr>
          <a:xfrm>
            <a:off x="4578350" y="1562100"/>
            <a:ext cx="91440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익명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"text-base my-2"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gap-4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items-center"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likedPosts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"text-pink-400"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"text-blue-300 hover:text-blue-400"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stopPropagation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handleTogglePostLike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💖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??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💬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84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14C9-4975-818A-2A45-64B0C6575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719A70-E184-4115-6ADA-8439CD56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23995E-3589-B4B0-D450-42B854CE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A71D20-BEF6-FCBD-3239-AEDD719D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2EC76-13ED-2FCB-6734-2D70C206037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LogoBlock.jsx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E51D7-A784-455E-CDFC-E7294B979964}"/>
              </a:ext>
            </a:extLst>
          </p:cNvPr>
          <p:cNvSpPr txBox="1"/>
          <p:nvPr/>
        </p:nvSpPr>
        <p:spPr>
          <a:xfrm>
            <a:off x="4572000" y="2101850"/>
            <a:ext cx="9144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"text-center cursor-pointer mb-6"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"text-3xl font-bold text-yellow-100 flex justify-center items-center gap-2"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🍸 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Nightcap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italic text-gray-400 mt-1"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어두운 밤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익명의 고민과 기발한 조언이 오가는 바</a:t>
            </a: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7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9" name="그림 8">
            <a:hlinkClick r:id="rId4"/>
            <a:extLst>
              <a:ext uri="{FF2B5EF4-FFF2-40B4-BE49-F238E27FC236}">
                <a16:creationId xmlns:a16="http://schemas.microsoft.com/office/drawing/2014/main" id="{C56ED170-FD2F-CBAD-E96D-6D73BB160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204" y="2635250"/>
            <a:ext cx="12911591" cy="500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4FABC-1160-C8AB-2FF1-1E754B4551A9}"/>
              </a:ext>
            </a:extLst>
          </p:cNvPr>
          <p:cNvSpPr txBox="1"/>
          <p:nvPr/>
        </p:nvSpPr>
        <p:spPr>
          <a:xfrm>
            <a:off x="1257300" y="10037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b="0" i="0" u="none" strike="noStrike" spc="-100" dirty="0">
                <a:solidFill>
                  <a:srgbClr val="FFFFFF"/>
                </a:solidFill>
                <a:ea typeface="Pretendard Bold"/>
              </a:rPr>
              <a:t>Spring boot ??</a:t>
            </a:r>
            <a:endParaRPr lang="ko-KR" sz="54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E96D3-B027-C580-3861-892FB4C1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B2C514-290C-5CD4-F928-D26C70D2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B74D3F-1296-2E65-55A2-7120CD04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18DDF2-63F2-637E-6B46-B15E57FE0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25CAF6-C1E2-BA27-CB1C-E05B0EC5906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LoginPage.jsx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B569D-B492-0F1C-3545-7F7311BA4847}"/>
              </a:ext>
            </a:extLst>
          </p:cNvPr>
          <p:cNvSpPr txBox="1"/>
          <p:nvPr/>
        </p:nvSpPr>
        <p:spPr>
          <a:xfrm>
            <a:off x="3787775" y="1766630"/>
            <a:ext cx="107124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"../components/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loginSuccessMsg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setLoginSuccessMsg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setKeepLoggedIn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</p:spTree>
    <p:extLst>
      <p:ext uri="{BB962C8B-B14F-4D97-AF65-F5344CB8AC3E}">
        <p14:creationId xmlns:p14="http://schemas.microsoft.com/office/powerpoint/2010/main" val="71161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FEDA-D61E-8202-908D-859EFED1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674DA-B8AC-1F76-D143-DA1182C5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0F5C54-F5DF-9938-1E5E-1DA7D2FF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0F805FC-C84F-FADC-2E24-A1F000E51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827C4-D099-C0C4-8C5F-6ED353A72E3F}"/>
              </a:ext>
            </a:extLst>
          </p:cNvPr>
          <p:cNvSpPr txBox="1"/>
          <p:nvPr/>
        </p:nvSpPr>
        <p:spPr>
          <a:xfrm>
            <a:off x="4556760" y="1517149"/>
            <a:ext cx="9144000" cy="837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handleLogin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"http://localhost:8080/login"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아이디 또는 비밀번호가 틀렸습니다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setIsLoggedIn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setLoginSuccessMsg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sessionStorage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loginTime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setLoginSuccessMsg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서버와 통신 중 오류가 발생했습니다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9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6B7A1-96D3-9C07-A56B-F386437E185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LoginPage.jsx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05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153F7-0B22-8617-2D05-C7224AF17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DEBD67-019F-7FE1-7339-4F2FF49F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A51BD8-8B03-523C-D505-AB8F1F7F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F47D1C-9D77-766D-BD47-971EA79D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7AD47-5B29-805E-F5CF-2D740ACA0225}"/>
              </a:ext>
            </a:extLst>
          </p:cNvPr>
          <p:cNvSpPr txBox="1"/>
          <p:nvPr/>
        </p:nvSpPr>
        <p:spPr>
          <a:xfrm>
            <a:off x="2365375" y="2020222"/>
            <a:ext cx="1355725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"min-h-screen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text-white flex flex-col items-center justify-center px-4"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loginSuccessMsg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"fixed top-4 right-4 bg-green-500 text-white px-4 py-2 rounded shadow-lg z-50 transition"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loginSuccessMsg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p-6 rounded-xl w-full max-w-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space-y-4 shadow-lg"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"text-xl font-semibold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"space-y-4"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handleLogin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onlyEnglish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a-zA-Z0-9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onlyEnglish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BED6D-EA2D-D721-CB68-6B8135CBE608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LoginPage.jsx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968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6684E-BD36-0D76-FE22-8CCEB6AB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619378-5558-5A0E-D59C-7140E619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419462-861B-95CE-F5AD-1483F9EA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69821C-E69C-D564-7674-EF695325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B9737-51A5-E119-289B-7574EF0C5767}"/>
              </a:ext>
            </a:extLst>
          </p:cNvPr>
          <p:cNvSpPr txBox="1"/>
          <p:nvPr/>
        </p:nvSpPr>
        <p:spPr>
          <a:xfrm>
            <a:off x="1295401" y="1322033"/>
            <a:ext cx="1594485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ㄱ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ㅎㅏ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ㅣ가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24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힣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items-center gap-2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text-white"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setKeepLoggedIn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htmlFor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keepLoggedIn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로그인 상태 유지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D4D30-5E28-495B-322A-4DFC72152D6E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LoginPage.jsx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829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03C0-C6C6-84A9-DB5F-225A596C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C78B06-88C8-4C59-AE63-6788BE28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8661C7F-840A-7D22-89E6-44DFFA36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857A0E-6D2A-9E83-6E78-7ACEC829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7F383-F5C0-6CD8-2CEE-2BBFC8A9D536}"/>
              </a:ext>
            </a:extLst>
          </p:cNvPr>
          <p:cNvSpPr txBox="1"/>
          <p:nvPr/>
        </p:nvSpPr>
        <p:spPr>
          <a:xfrm>
            <a:off x="3429000" y="1562100"/>
            <a:ext cx="118110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bg-blue-500 hover:bg-blue-400 text-white font-bold py-2 rounded"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로그인</a:t>
            </a:r>
          </a:p>
          <a:p>
            <a:pPr>
              <a:buNone/>
            </a:pP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"text-red-400 text-center"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w-full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text-blue-300 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hover:underline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회원가입</a:t>
            </a:r>
          </a:p>
          <a:p>
            <a:pPr>
              <a:buNone/>
            </a:pP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ADF53-994F-2DDF-CA5B-95E87198144B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LoginPage.jsx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1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6C10-3DD7-DC21-DB7F-EFB1E3982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F50A16-7880-431B-B3BB-A75EA27C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D387C8-5915-CFDE-029A-9ED14302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596DD1-1915-DD0C-AE12-23439324F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88C79-4058-85E8-A488-ACAE3180440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MyPage.jsx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8D25E-25AB-EC76-7EFF-E894F619187C}"/>
              </a:ext>
            </a:extLst>
          </p:cNvPr>
          <p:cNvSpPr txBox="1"/>
          <p:nvPr/>
        </p:nvSpPr>
        <p:spPr>
          <a:xfrm>
            <a:off x="3292475" y="1703977"/>
            <a:ext cx="1170305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setMyPosts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getAliasBase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[^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24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)?.[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기본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aliasIcons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밤손님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"/icons/night.png"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마스터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"/icons/wizard.png"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요정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"/icons/fairy.png"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바텐더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"/icons/bartender.png"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해결사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"/icons/detective.png"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25103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C7C65-68A4-08C7-BE90-AF38C9FA3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B41AB2-55DC-EA3B-4F61-3A075293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9A43F47-AC0B-630E-2BD7-103497F63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787A2A-0234-E8EF-1011-9D928038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99F8D1-643D-BE7D-5E62-9D80BCAAC433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MyPage.jsx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29F57-B8D4-6EF7-F496-FA2DB46A93A9}"/>
              </a:ext>
            </a:extLst>
          </p:cNvPr>
          <p:cNvSpPr txBox="1"/>
          <p:nvPr/>
        </p:nvSpPr>
        <p:spPr>
          <a:xfrm>
            <a:off x="1295400" y="1943100"/>
            <a:ext cx="15760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`http://localhost:8080/users/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/posts`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setMyPosts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`http://localhost:8080/users/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/liked-posts`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`http://localhost:8080/users/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/commented-posts`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setCommentedPosts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[]));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7444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A30D5-42BF-9BD1-964E-4FAADFDB3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6633F8-6657-B09D-22FC-7EA86866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2C5264-406B-CE91-22FF-BC7BC551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629AAC-B673-0C1D-801B-EEB33EBA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68F75-AC2A-EE8D-F5B5-177346A3A1E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MyPage.jsx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7E9BE-B1C3-6828-7C52-FD15E82AF9E8}"/>
              </a:ext>
            </a:extLst>
          </p:cNvPr>
          <p:cNvSpPr txBox="1"/>
          <p:nvPr/>
        </p:nvSpPr>
        <p:spPr>
          <a:xfrm>
            <a:off x="1181100" y="2219279"/>
            <a:ext cx="159385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emptyMessage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"space-y-4"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"text-xl font-bold text-pink-300"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"text-gray-400"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emptyMessage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 : (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"grid gap-4 sm:grid-cols-2 md:grid-cols-3"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`/posts/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"cursor-pointer 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p-4 rounded-xl shadow 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hover:shadow-lg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hover:bg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-[#25274a] transition"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 mb-1"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"text-white"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</p:spTree>
    <p:extLst>
      <p:ext uri="{BB962C8B-B14F-4D97-AF65-F5344CB8AC3E}">
        <p14:creationId xmlns:p14="http://schemas.microsoft.com/office/powerpoint/2010/main" val="2546405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C6A3-D198-F238-20BD-3B1C0CF4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F6C723-06A7-F197-7408-027F6E41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293080-D655-3CA3-675A-11E64C54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7F17D-A6F9-7C7A-8DB8-6EB0E59A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55AE6-C1EC-B966-C6C4-36761D445218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MyPage.jsx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984A0-FDD9-23B7-BB0B-C1491A40DD46}"/>
              </a:ext>
            </a:extLst>
          </p:cNvPr>
          <p:cNvSpPr txBox="1"/>
          <p:nvPr/>
        </p:nvSpPr>
        <p:spPr>
          <a:xfrm>
            <a:off x="4572000" y="1876683"/>
            <a:ext cx="9144000" cy="840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"min-h-screen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text-white px-6 py-10"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"w-2/3 mx-auto space-y-12"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p-6 rounded-xl shadow flex justify-between items-center"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"text-2xl font-bold text-white flex items-center gap-2"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aliasIcons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getAliasBase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 ||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"w-6 h-6"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사용자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님의 마이페이지</a:t>
            </a: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 mt-1"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내가 남긴 글과 공감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댓글들을 확인해보세요 😊</a:t>
            </a: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"bg-red-500 hover:bg-red-600 text-white px-4 py-2 rounded font-semibold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transition"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로그아웃</a:t>
            </a: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86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8AA5D-94AC-7BF9-DAA2-D3379025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B041F6-7319-FA8B-6897-E136D255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A06978-0E32-88DF-7DE8-B9B6EA5B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BC97B0-429F-BD3C-BCD9-94F918D9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88A3E-C5B8-8FB1-080A-CDC97DA0F7E5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MyPage.jsx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D2B45-A426-8FA4-B037-86B6927DA422}"/>
              </a:ext>
            </a:extLst>
          </p:cNvPr>
          <p:cNvSpPr txBox="1"/>
          <p:nvPr/>
        </p:nvSpPr>
        <p:spPr>
          <a:xfrm>
            <a:off x="3352800" y="1943100"/>
            <a:ext cx="1295400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📌 내가 쓴 글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myPosts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emptyMessage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작성한 글이 없습니다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"border-t border-gray-700 my-8 w-2/3 mx-auto"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💖 공감한 글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likedPosts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emptyMessage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공감한 글이 없습니다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"border-t border-gray-700 my-8 w-2/3 mx-auto"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💬 댓글 단 글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commentedPosts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emptyMessage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단 글이 없습니다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738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999734-407D-B2E8-A7D2-B1CB7A2A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93" y="2041401"/>
            <a:ext cx="12732514" cy="619149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FC245-8EE3-5ACE-FF54-D3523750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7B238-B9F0-D997-4BB3-DCA18C1F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4A0F63-FA6B-E25B-A7E3-34565169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8ADE38-6175-944A-F36B-E7B203AA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9E597-2D49-F4F8-A10F-30796457F5F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NewPostPage.jsx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FCC01-E8C6-2589-37B1-75FFF85CED80}"/>
              </a:ext>
            </a:extLst>
          </p:cNvPr>
          <p:cNvSpPr txBox="1"/>
          <p:nvPr/>
        </p:nvSpPr>
        <p:spPr>
          <a:xfrm>
            <a:off x="3067050" y="1580717"/>
            <a:ext cx="121666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NewPostPage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useLocation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가정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학업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직장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교우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건강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당근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"TMI"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로그인이 필요합니다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)?.[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밤손님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"/icons/night.png"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마스터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"/icons/wizard.png"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요정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"/icons/fairy.png"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바텐더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"/icons/bartender.png"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해결사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"/icons/detective.png"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2100278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66D79-D053-FF83-7AE3-23906C03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ACA9AB-A9FF-E54E-E5ED-E9CC62BE2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56505C-3454-A7F3-8D64-65B15E4EC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E4E68D-C127-F8EA-B580-CC3211E7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16B453-9C7F-7438-5210-CA7E135C4DB8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NewPostPage.jsx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C0A1E-5348-9DCE-6D3D-0D60507EA62A}"/>
              </a:ext>
            </a:extLst>
          </p:cNvPr>
          <p:cNvSpPr txBox="1"/>
          <p:nvPr/>
        </p:nvSpPr>
        <p:spPr>
          <a:xfrm>
            <a:off x="3368040" y="2689413"/>
            <a:ext cx="11582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고민 내용을 입력해주세요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postData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익명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getAliasIcon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</p:txBody>
      </p:sp>
    </p:spTree>
    <p:extLst>
      <p:ext uri="{BB962C8B-B14F-4D97-AF65-F5344CB8AC3E}">
        <p14:creationId xmlns:p14="http://schemas.microsoft.com/office/powerpoint/2010/main" val="2680118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00BE-6205-CEDA-BF08-622477B25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D2437B-FCF8-4E63-B997-4F83967A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6BD4C6-B2DF-773B-A10A-9E26EF81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1C4CC82-3F54-322C-49D1-EC7E846A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EA9E5-BF8E-BEDD-582E-5400E225BED0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NewPostPage.jsx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62572-2905-FF22-F38C-DF6A561D7E20}"/>
              </a:ext>
            </a:extLst>
          </p:cNvPr>
          <p:cNvSpPr txBox="1"/>
          <p:nvPr/>
        </p:nvSpPr>
        <p:spPr>
          <a:xfrm>
            <a:off x="1565910" y="1243012"/>
            <a:ext cx="15125700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`http://localhost:8080/posts/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"PATCH"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}),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수정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수정이 완료되었습니다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"http://localhost:8080/posts"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postData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등록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등록이 완료되었습니다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 오류가 발생했습니다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9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3661079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07778-9E67-2AF7-7294-E62206379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4B2C6-04E4-9BD8-C890-876C60A4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78564A-D1B5-97B4-DC27-31DF2669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022FE0-49F3-7DDF-B21C-DA0EE190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72DCB-E81E-447A-9FCA-1145822B5CC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NewPostPage.jsx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6BCFF-6957-51C3-FDD5-F2ACC7DD1E6E}"/>
              </a:ext>
            </a:extLst>
          </p:cNvPr>
          <p:cNvSpPr txBox="1"/>
          <p:nvPr/>
        </p:nvSpPr>
        <p:spPr>
          <a:xfrm>
            <a:off x="1295400" y="1562100"/>
            <a:ext cx="145542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min-h-screen text-white px-6 py-10"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justify-between items-center mb-6"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"text-2xl font-bold"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게시글 수정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 고민 작성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"bg-gray-600 hover:bg-gray-700 px-4 py-2 rounded-md font-bold"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뒤로가기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"space-y-4 mb-10"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카테고리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p-3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text-white"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069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304B-F294-1EDA-3A69-25D903E1A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7D4795-9382-B164-E1D5-1F05BE7E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F63299-6019-A108-4D93-5F719DE9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22298B-2FE6-233F-224F-819EA154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F7A40-ADB3-3BA6-98FB-3A4866F2A39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NewPostPage.jsx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DBB07-04D5-9F75-8068-71E5CFC1627B}"/>
              </a:ext>
            </a:extLst>
          </p:cNvPr>
          <p:cNvSpPr txBox="1"/>
          <p:nvPr/>
        </p:nvSpPr>
        <p:spPr>
          <a:xfrm>
            <a:off x="1567180" y="2124710"/>
            <a:ext cx="152146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고민 내용을 입력하세요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..."</a:t>
            </a:r>
            <a:endParaRPr lang="ko-KR" alt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p-3 rounded-md text-white placeholder-gray-400"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"bg-pink-500 hover:bg-pink-600 px-4 py-2 rounded-md font-bold"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editingPost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수정하기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등록하기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9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F7E6F-A162-A11D-70CE-0E77C64C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739CA9-6A66-736C-BEC7-30360CCF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37BC21-5373-68D8-CFF0-EBAB045F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E23478-08CF-D988-F1C3-4C62F359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3429E-BDC2-05BA-C286-82AD6762D8A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F05C9-883B-E238-EC4D-7B7CDF64C232}"/>
              </a:ext>
            </a:extLst>
          </p:cNvPr>
          <p:cNvSpPr txBox="1"/>
          <p:nvPr/>
        </p:nvSpPr>
        <p:spPr>
          <a:xfrm>
            <a:off x="1451610" y="1453569"/>
            <a:ext cx="1438529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PostDetailPage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postIdNum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postIdNum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commentReactions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setCommentReactions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포스트를 찾을 수 없습니다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043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567A2-01D6-4BFB-E4DB-767B2E60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301222-970E-DD8F-6F64-BDD7E16A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4998B7-345C-878E-D3B2-3502C644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F238AB-86A4-A7F9-D238-19C12BCD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2D75F-4D06-46DA-1F00-1E5690D2364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1EA1A-A451-0474-7C7D-F2C9177EFC41}"/>
              </a:ext>
            </a:extLst>
          </p:cNvPr>
          <p:cNvSpPr txBox="1"/>
          <p:nvPr/>
        </p:nvSpPr>
        <p:spPr>
          <a:xfrm>
            <a:off x="1706880" y="1462089"/>
            <a:ext cx="14935200" cy="8410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handleCommentReaction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commentReactions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setCommentReactions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currentReaction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800"/>
              </a:lnSpc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dislikes: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updatedDislikes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pPr>
              <a:lnSpc>
                <a:spcPts val="1800"/>
              </a:lnSpc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3720255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32F65-1B88-6727-B59F-A9FE16EC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3BA50A-EFFE-63F8-93A9-CE625B06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5506EB-69C3-07E1-C200-46E353769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BDC871-E6DB-6D3C-FE22-6D481478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BE4BF-20D9-2D6C-E5D1-7BF95C944A5E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D09B4-D088-67C0-A283-22E6FBBAB3B6}"/>
              </a:ext>
            </a:extLst>
          </p:cNvPr>
          <p:cNvSpPr txBox="1"/>
          <p:nvPr/>
        </p:nvSpPr>
        <p:spPr>
          <a:xfrm>
            <a:off x="1295400" y="1311338"/>
            <a:ext cx="76835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handleAddComment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postIdNum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"http://localhost:8080/comments"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saved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등록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저장 중 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02633-1252-EA73-A6B7-676BB022994D}"/>
              </a:ext>
            </a:extLst>
          </p:cNvPr>
          <p:cNvSpPr txBox="1"/>
          <p:nvPr/>
        </p:nvSpPr>
        <p:spPr>
          <a:xfrm>
            <a:off x="8537575" y="1328312"/>
            <a:ext cx="9144000" cy="871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handleEditComment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댓글을 수정하세요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newContent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`http://localhost:8080/comments/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"PATCH"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수정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수정 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수정에 실패했습니다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handleDeleteComment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댓글을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삭제하시겠습니까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`http://localhost:8080/comments/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setComments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삭제 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댓글 삭제에 실패했습니다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6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3214651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903F-7407-1651-AF68-AB0DD385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5B2E17-BE0F-9135-6886-70E71AB8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D54F0C-6CCA-CB48-FBAA-6D5EE371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878D75-2332-7FC0-0D80-DA3BFC51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30CF4F-24E5-BAE8-1EB1-7EC9612CFAC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F448F-A0BE-781D-C468-351460C44968}"/>
              </a:ext>
            </a:extLst>
          </p:cNvPr>
          <p:cNvSpPr txBox="1"/>
          <p:nvPr/>
        </p:nvSpPr>
        <p:spPr>
          <a:xfrm>
            <a:off x="1409700" y="1177808"/>
            <a:ext cx="15468600" cy="894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min-h-screen text-white px-6 py-4"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rounded-xl p-6 shadow-md"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justify-between items-center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 mb-1"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items-center gap-2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font-semibold text-blue-300"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"w-5 h-5"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"text-base leading-relaxed mb-3"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isPostAuthor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&amp;&amp; (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justify-end gap-3 mb-2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"/new"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state: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})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"hover:text-yellow-300"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✏️ </a:t>
            </a: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endParaRPr lang="ko-KR" alt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handleDeletePost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"hover:text-red-300"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🗑️ 삭제</a:t>
            </a:r>
            <a:endParaRPr lang="ko-KR" alt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300"/>
              </a:lnSpc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99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CAB9E-E893-2C87-DB6A-59D8A07F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8CA970-C30A-0C46-6449-F61EA91A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18A5F36-4FD5-611B-071E-06979B1C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576F432-82D7-66A3-4239-BB9E54706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0BB0E-8AC7-B94D-284F-20369A874C4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0B918-54A1-C5D5-99F1-EA111487C7B6}"/>
              </a:ext>
            </a:extLst>
          </p:cNvPr>
          <p:cNvSpPr txBox="1"/>
          <p:nvPr/>
        </p:nvSpPr>
        <p:spPr>
          <a:xfrm>
            <a:off x="1957705" y="2085463"/>
            <a:ext cx="143852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gap-4 text-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items-center mb-4"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💖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💬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"border-gray-700 mb-4"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"mb-3 text-lg font-semibold"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댓글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"text-gray-400"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아직 댓글이 없습니다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4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8CC713-7A27-0518-9B8D-18467350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1562100"/>
            <a:ext cx="16101169" cy="7874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23EA-0F14-BA33-1A58-A9D201AB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109937-30F3-A78E-F055-FE4883FF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83EA2E-42BA-94C1-DE80-A1885B7A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BC84693-BE31-D89E-7482-8888DA08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7171B-C879-3A22-71C3-7AB551A9C7F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1DA81-52EE-2C11-77BA-105370B97B4B}"/>
              </a:ext>
            </a:extLst>
          </p:cNvPr>
          <p:cNvSpPr txBox="1"/>
          <p:nvPr/>
        </p:nvSpPr>
        <p:spPr>
          <a:xfrm>
            <a:off x="2400300" y="1242179"/>
            <a:ext cx="13487400" cy="8865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"space-y-4"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-[#2a2b4a] rounded-md p-3 flex justify-between items-start"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items-center mb-1"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"/icons/default.png"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"w-4 h-4 mr-1"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"font-bold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text-blue-300 mr-2"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toLocaleDateString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isCommentAuthor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&amp;&amp;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gap-2 mt-1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text-gray-400"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handleEditComment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"hover:text-yellow-300"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✏️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handleDeleteComment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"hover:text-red-300"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🗑️ 삭제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8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4BA29-4C4D-160E-BC49-5AF15A4A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A138B4-F0B8-DC49-7D69-8DF28C32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A6C797-FD0B-0217-86A6-9E915213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04F54F-225E-951B-4581-2A6EF5A1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5893C-2055-AD3F-9729-F171C5861E1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4EE0-C802-B13B-119E-2721270DEB61}"/>
              </a:ext>
            </a:extLst>
          </p:cNvPr>
          <p:cNvSpPr txBox="1"/>
          <p:nvPr/>
        </p:nvSpPr>
        <p:spPr>
          <a:xfrm>
            <a:off x="4572000" y="2109470"/>
            <a:ext cx="9144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"flex flex-col items-center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space-y-1 ml-4"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handleCommentReaction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commentReactions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"text-blue-400"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"text-blue-300 hover:text-blue-400"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👍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handleCommentReaction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"dislike"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commentReactions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"dislike"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?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"text-red-400"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"text-red-300 hover:text-red-400"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👎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dislikes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8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E0727-78F6-222C-8175-A33E2D3FE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38B108-DA8E-7410-7A23-E9AC7C07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FAF6BE-11A3-E813-7025-2D6F6322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52B2FD-F856-4DF1-4F8C-FAC4D7A8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D99E2-BDB8-6DEB-0280-180631CC43B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PostDetailPage.jsx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C2F9-E02E-C454-D05D-34FDACFA063F}"/>
              </a:ext>
            </a:extLst>
          </p:cNvPr>
          <p:cNvSpPr txBox="1"/>
          <p:nvPr/>
        </p:nvSpPr>
        <p:spPr>
          <a:xfrm>
            <a:off x="1828800" y="1638300"/>
            <a:ext cx="15227300" cy="840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handleAddComment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"mt-6"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"comment"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 이내로 댓글 작성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-[#2a2b4a] px-3 py-2 rounded-md text-white placeholder-gray-400"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"mt-2 bg-pink-500 hover:bg-pink-600 px-4 py-2 rounded-md font-bold"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댓글 달기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"mt-2 bg-gray-500 hover:bg-pink-600 px-4 py-2 rounded-md font-bold"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뒤로가기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: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"mt-6 text-gray-400"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댓글을 작성하려면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"underline text-blue-400"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필요합니다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lnSpc>
                <a:spcPts val="18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1903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A973-1AA2-EC14-39C5-A3392F4E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51D458-F9DF-9720-9653-CA604619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02BDD1-26A8-0D41-0131-051439A5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328C24-2794-C539-1AE5-45B04C96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51C86B-8B1A-8BA6-8CDF-B6EF4C9DA6C7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SignupPage.jsx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6C835-C2DE-6BE0-8731-5BC4042A46DA}"/>
              </a:ext>
            </a:extLst>
          </p:cNvPr>
          <p:cNvSpPr txBox="1"/>
          <p:nvPr/>
        </p:nvSpPr>
        <p:spPr>
          <a:xfrm>
            <a:off x="4578350" y="1889343"/>
            <a:ext cx="9144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"../components/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SignupPage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setConfirmPassword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successMsg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setSuccessMsg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selectedTheme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setSelectedTheme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밤손님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밤손님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마스터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요정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해결사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바텐더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handleSignup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setSuccessMsg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비밀번호가 일치하지 않습니다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631315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DF863-34C1-383F-720A-15EA0234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C7D62C-CC02-E3D3-F053-316CD69D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BAE6C8B-2D79-9775-0C63-89836AEC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0F2774-E8E0-B59A-6DA3-CFBDEA0C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3FF68-0B6D-CDEC-BFF3-C07D28700A5E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SignupPage.jsx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31B8C-77F0-CA48-F660-7FC01C7BBF56}"/>
              </a:ext>
            </a:extLst>
          </p:cNvPr>
          <p:cNvSpPr txBox="1"/>
          <p:nvPr/>
        </p:nvSpPr>
        <p:spPr>
          <a:xfrm>
            <a:off x="3898900" y="2389554"/>
            <a:ext cx="105029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"http://localhost:8080/signup"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selectedTheme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setSuccessMsg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회원가입이 완료되었습니다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setConfirmPassword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회원가입 실패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setErrorMsg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서버와 통신 중 문제가 발생했습니다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345228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D7C3-4C64-ED4E-909B-5AE18269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DBE34A-BE01-5132-47B7-9CD508D3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E396A0-2BBA-D498-ED61-F379CC79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D21C1E6-F962-BBBF-7662-B419A61B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2CB21-E99C-AA11-08AA-D0012E41C082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SignupPage.jsx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65052-F8B7-AD8E-AD9E-7E8747D168C2}"/>
              </a:ext>
            </a:extLst>
          </p:cNvPr>
          <p:cNvSpPr txBox="1"/>
          <p:nvPr/>
        </p:nvSpPr>
        <p:spPr>
          <a:xfrm>
            <a:off x="1752600" y="1266485"/>
            <a:ext cx="15087600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"min-h-screen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-[#0b0c2a] text-white flex flex-col items-center justify-center px-4"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LogoBlock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-[#1a1b3a] p-6 rounded-xl w-full max-w-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space-y-4 shadow-lg"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"text-xl font-semibold text-center"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"space-y-4"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handleSignup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usernameRef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영문 또는 숫자만 입력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onlyEnglish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[^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a-zA-Z0-9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onlyEnglish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한글 입력 불가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ㄱ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ㅎㅏ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ㅣ가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힣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61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8533D-21BC-2FF5-FB68-F4749792C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0B5F45-A342-EFAB-9EF8-0DC6A262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AE5376-451C-B54F-234F-213056BE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51F249-0F22-0055-6DDF-C70188E71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8EB86-DEC1-9705-4489-D4635EED3BA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SignupPage.jsx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2C4E4-EF6E-8A3F-9DDC-C34AFDA4D0BC}"/>
              </a:ext>
            </a:extLst>
          </p:cNvPr>
          <p:cNvSpPr txBox="1"/>
          <p:nvPr/>
        </p:nvSpPr>
        <p:spPr>
          <a:xfrm>
            <a:off x="2940050" y="1604724"/>
            <a:ext cx="124079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비밀번호 확인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 확인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ㄱ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ㅎㅏ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ㅣ가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힣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setConfirmPassword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noKorean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}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 mb-1 text-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font-medium"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테마 아이디 선택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p-2 rounded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-white text-black"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selectedTheme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setSelectedTheme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themes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theme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))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5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BFDB-992A-D48D-CAE5-AD687AF4B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5EFC4B0-8E5D-D5C8-DC44-E64A0D8C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A00E65-F62A-0655-4EAC-291EA0A7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D2722C-EDDC-DA6A-76B3-CA072D38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74F1B-0D76-2E15-270F-EEE65232C1D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 err="1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SignupPage.jsx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878C2-EE3D-DCAE-B0F6-23A37315EBC1}"/>
              </a:ext>
            </a:extLst>
          </p:cNvPr>
          <p:cNvSpPr txBox="1"/>
          <p:nvPr/>
        </p:nvSpPr>
        <p:spPr>
          <a:xfrm>
            <a:off x="3244850" y="2400300"/>
            <a:ext cx="11811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"w-full bg-green-500 hover:bg-green-400 text-white font-bold py-2 rounded"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회원가입</a:t>
            </a: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"text-red-400 text-center"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errorMsg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successMsg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"text-green-400 text-center"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successMsg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"mt-4 w-full text-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text-blue-300 </a:t>
            </a:r>
            <a:r>
              <a:rPr lang="en-US" altLang="ko-KR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hover:underline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로그인 페이지로 돌아가기</a:t>
            </a: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4526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28CD-C46C-5971-8AFD-756059B6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2D55A4-C5F4-B62F-AEFA-431E25D0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9AB48C-EBD0-A476-314C-06F2637E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F76EA25-B644-F9C6-D9B6-9120CCC6B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2BFF2-62E1-3C5A-922C-AF01A489AA0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CorsConfig.java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C7782-9AFC-DED1-F92E-FEB608B4EB84}"/>
              </a:ext>
            </a:extLst>
          </p:cNvPr>
          <p:cNvSpPr txBox="1"/>
          <p:nvPr/>
        </p:nvSpPr>
        <p:spPr>
          <a:xfrm>
            <a:off x="2127250" y="1409700"/>
            <a:ext cx="117983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org.springframework.context.annotation.Bean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org.springframework.context.annotation.Configuration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org.springframework.web.servlet.config.annotation.CorsRegistry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org.springframework.web.servlet.config.annotation.WebMvcConfigurer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CorsConfig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ALLOWED_PATHS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/auth/**"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/comments/**"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/posts/**"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/test/**"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/users/**"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Bean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WebMvcConfigurer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corsConfigurer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WebMvcConfigurer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addCorsMappings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CorsRegistry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ALLOWED_PATHS)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(path)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allowedOrigins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allowedMethods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"OPTIONS"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allowCredentials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7326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3DE6-D035-9515-D4FD-33F03E68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C33E66-286B-03F2-96AE-4D87EE2C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D7983F-73E1-A379-27F6-59F44296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64560C-AA6B-A94F-7D51-CB423203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5B07A-5D14-AC08-417A-ECD157DEB3B2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WebConfig.java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87795-BEA2-C347-7736-D3C7218BBCF6}"/>
              </a:ext>
            </a:extLst>
          </p:cNvPr>
          <p:cNvSpPr txBox="1"/>
          <p:nvPr/>
        </p:nvSpPr>
        <p:spPr>
          <a:xfrm>
            <a:off x="2543810" y="2505293"/>
            <a:ext cx="131699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com.example.board.config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org.springframework.context.annotation.Configuration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org.springframework.web.servlet.config.annotation.CorsRegistry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org.springframework.web.servlet.config.annotation.WebMvcConfigurer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WebConfig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WebMvcConfigurer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addCorsMappings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CorsRegistry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addMapping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/**"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allowedOrigins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allowedMethods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"DELETE"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allowedHeaders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"Content-Type"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"Authorization"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allowCredentials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164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274F0-4B3D-5BA4-AAF0-13DFB0C2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994"/>
          <a:stretch/>
        </p:blipFill>
        <p:spPr>
          <a:xfrm>
            <a:off x="2854815" y="1924049"/>
            <a:ext cx="12591069" cy="64389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EECD-88EA-DA94-9668-409773E5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2D41F79-9F90-5CF8-F3F0-385FFE3B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3EFEB2-EBAE-1AFA-E023-4AADA7CE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2113FC-3133-1155-611A-232625C3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49C0E-864C-A0FA-A423-06B085DD3AE2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AuthController.java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88FBC-EEAF-E31B-77EA-23914F1F6111}"/>
              </a:ext>
            </a:extLst>
          </p:cNvPr>
          <p:cNvSpPr txBox="1"/>
          <p:nvPr/>
        </p:nvSpPr>
        <p:spPr>
          <a:xfrm>
            <a:off x="3302000" y="1333500"/>
            <a:ext cx="116967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com.example.board.controller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com.example.board.repository.UserRepository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org.springframework.web.bind.annotation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java.util.Map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(origins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AuthController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"/signup"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signup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selectedTheme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(username).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isPresent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badRequest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이미 존재하는 사용자입니다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existingUsers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findByAliasStartingWith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baseAlias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72600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5DF91-2347-A70A-5E71-43A7E67C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9FC2F3-0863-3BB7-5FFB-18673CC7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B02531-05D1-6831-A8C6-77086C88B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7EE2C5-5468-531B-29E3-DF34DEC1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30E2F-38FE-57D2-B6DF-673A271E0C42}"/>
              </a:ext>
            </a:extLst>
          </p:cNvPr>
          <p:cNvSpPr txBox="1"/>
          <p:nvPr/>
        </p:nvSpPr>
        <p:spPr>
          <a:xfrm>
            <a:off x="2819400" y="1333500"/>
            <a:ext cx="1309624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maxIndex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existingUsers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(User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getAlias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(alias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baseAlias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(suffix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suffix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d+"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mapToInt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(Integer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baseAlias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maxIndex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(username, password);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setAlias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(alias);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(user);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회원가입 성공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alias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loginRequest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foundUser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loginRequest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foundUser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isPresent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foundUser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loginRequest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foundUser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401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로그인 실패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C768B-E483-7F13-C964-7C2B8459F33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AuthController.java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27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C8456-D2D9-7C03-9631-94993B9C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A477B9-2076-259B-987C-2EF52CAC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399454F-5AA4-AF9A-6E3C-7561E42A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771E7A-15C6-34AC-0824-807A3A94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C0C8F-6FFE-9180-FD9F-E78A84160EA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CommentController.java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AA771-EA68-EFC8-EF39-346EF9D19203}"/>
              </a:ext>
            </a:extLst>
          </p:cNvPr>
          <p:cNvSpPr txBox="1"/>
          <p:nvPr/>
        </p:nvSpPr>
        <p:spPr>
          <a:xfrm>
            <a:off x="2619375" y="1773346"/>
            <a:ext cx="130492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com.example.board.controller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com.example.board.domain.Comment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com.example.board.repository.CommentRepository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org.springframework.web.bind.annotation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java.util.Map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java.util.Optional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(origins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allowCredentials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CommentController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04930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7775-061C-DC6E-3A02-D226DD709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EB6F9B-D167-1369-42D9-A21F34D0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4B98E0-F3A8-9CFC-4EFE-4666FBF7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81D28C-5BB5-408B-6AB0-D0104641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C8339-C33D-1A1D-24DF-DA9DFE418230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CommentController.java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8241B-E2F8-FB02-7FC9-475A85CF12FF}"/>
              </a:ext>
            </a:extLst>
          </p:cNvPr>
          <p:cNvSpPr txBox="1"/>
          <p:nvPr/>
        </p:nvSpPr>
        <p:spPr>
          <a:xfrm>
            <a:off x="2057400" y="1409700"/>
            <a:ext cx="135636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"/posts/{postId}/comments"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(comment);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"/posts/{postId}/comments"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getCommentsByPostId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PatchMapping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"/comments/{id}"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optionalComment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optionalComment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optionalComment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(comment);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DeleteMapping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"/comments/{id}"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existsById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deleteById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34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A5E3-7A79-19E4-7881-574166D8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33644A-BDCB-FA09-C018-9B4F6C5F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F0020D-A0DA-1253-99A9-AE993E52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81C6B1-7E60-7E9F-136E-F75B5B68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897C2-5E67-403F-510A-48A056CF7BF9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B464F-28DA-3CEC-4B28-7EE43B1F7B0F}"/>
              </a:ext>
            </a:extLst>
          </p:cNvPr>
          <p:cNvSpPr txBox="1"/>
          <p:nvPr/>
        </p:nvSpPr>
        <p:spPr>
          <a:xfrm>
            <a:off x="3359150" y="1558558"/>
            <a:ext cx="115697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com.example.board.controller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com.example.board.repository.PostRepository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com.example.board.dto.PostDto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com.example.board.repository.LikeRepository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com.example.board.domain.Like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org.springframework.http.ResponseEntity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org.springframework.transaction.annotation.Transactional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org.springframework.web.bind.annotation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java.time.LocalDateTime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java.util.Optional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java.util.Map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java.util.stream.Collectors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"/posts"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(origins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allowCredentials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Transactional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07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0E3E-B20F-9536-BA64-9DD72159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ECA542-7D49-7DFD-6E38-50F85174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B169AD-90D8-340B-D36B-AA5E27DF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9ED7F6-3AC2-2491-44D6-58DF185B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EC54C-F6BD-7417-146F-3C1F0E12FC5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12391-9E3D-A440-176F-31D8E8A5ADCF}"/>
              </a:ext>
            </a:extLst>
          </p:cNvPr>
          <p:cNvSpPr txBox="1"/>
          <p:nvPr/>
        </p:nvSpPr>
        <p:spPr>
          <a:xfrm>
            <a:off x="2057400" y="1409700"/>
            <a:ext cx="135636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PostController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PostController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postRepository;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likeRepository;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getAllPosts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(post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getCategory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dto;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})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787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CF1C9-0795-3C8B-F36D-068C2105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EBFC27-8D4D-8C2F-B7ED-D27177CF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B7BEAF-9E2B-450B-AD2E-4A0FB49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8E2E79-244C-8A41-0209-4BE11AC5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FD85F0-285A-4E0A-CBD5-1DA3B0FD1B8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761C0-D17C-4D3F-A04E-551644254D08}"/>
              </a:ext>
            </a:extLst>
          </p:cNvPr>
          <p:cNvSpPr txBox="1"/>
          <p:nvPr/>
        </p:nvSpPr>
        <p:spPr>
          <a:xfrm>
            <a:off x="1444625" y="1333500"/>
            <a:ext cx="15411450" cy="838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RequestBody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(post));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PutMapping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"/{postId}/like"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toggleLike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postOptional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notFound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postOptional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alreadyLiked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existsByUserIdAndPostId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alreadyLiked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deleteByUserIdAndPostId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(post);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"unliked"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(like);</a:t>
            </a:r>
          </a:p>
          <a:p>
            <a:pPr>
              <a:lnSpc>
                <a:spcPts val="17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(post);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7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6419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4105-E8DF-585B-CFE8-87D19594D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354DEC-247F-4337-B001-2E93273E9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3D4B77-C150-B3F0-F15A-385A9E80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6ECF37-86B5-D8F8-B749-63F47558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19302-DF86-9213-38F0-8F8A0F53039C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ABC0C-48BE-EE01-F851-E63A66EB9D3F}"/>
              </a:ext>
            </a:extLst>
          </p:cNvPr>
          <p:cNvSpPr txBox="1"/>
          <p:nvPr/>
        </p:nvSpPr>
        <p:spPr>
          <a:xfrm>
            <a:off x="2933700" y="1273089"/>
            <a:ext cx="1242060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com.example.board.controller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com.example.board.domain.Post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com.example.board.domain.Comment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com.example.board.domain.Like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com.example.board.repository.PostRepository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com.example.board.repository.CommentRepository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com.example.board.repository.LikeRepository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org.springframework.web.bind.annotation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java.util.Set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java.util.stream.Collectors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(origins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"http://localhost:3000"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allowCredentials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1677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CA6B5-EF77-DCC6-1472-87078D9A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233719-86AA-CAA8-722F-53F732ED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133C12-A47A-4F90-CAB1-3AB2D062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529248-A3A2-64F2-3D81-D8466064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42BC7-B028-68AB-9A45-5C735074BF8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937F9-00D1-A94D-C606-D1610A2D16F6}"/>
              </a:ext>
            </a:extLst>
          </p:cNvPr>
          <p:cNvSpPr txBox="1"/>
          <p:nvPr/>
        </p:nvSpPr>
        <p:spPr>
          <a:xfrm>
            <a:off x="1619250" y="1449838"/>
            <a:ext cx="150622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UserController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"/{userId}/posts"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getMyPosts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"/{userId}/commented-posts"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getCommentedPosts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comments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(Comment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getPostId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ko-KR" alt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toSet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findAllById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09432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F5C1C-F2EF-F888-9231-7DB88110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F94EDD-998F-D422-738F-FAF4B373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6F3409-B10F-EA1F-E6A5-82AD91F7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25247F-5991-862A-87FB-36DE737F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1B3FA-448F-90BB-156B-0BF2A67F279A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UserController.java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FEA52-8BA3-657E-7389-05D26BC8DDF7}"/>
              </a:ext>
            </a:extLst>
          </p:cNvPr>
          <p:cNvSpPr txBox="1"/>
          <p:nvPr/>
        </p:nvSpPr>
        <p:spPr>
          <a:xfrm>
            <a:off x="2216150" y="2085463"/>
            <a:ext cx="138557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"/{userId}/liked-posts"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getLikedPosts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(Like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getPostId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ko-KR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Collectors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toSet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findAllById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postIds</a:t>
            </a: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312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F2BA0-1334-F4A0-B891-F1405037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1B3197-4306-DCBD-07C3-B86330C4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49BC2F-CAC1-8257-D5A8-9D17B31C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46A68F-BE56-CC87-CBB4-61CA29B9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3C1359-D302-3905-0E58-E373F098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00" y="2064569"/>
            <a:ext cx="11581499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2724C-4DFC-7D55-FB37-B04CAA11819E}"/>
              </a:ext>
            </a:extLst>
          </p:cNvPr>
          <p:cNvSpPr txBox="1"/>
          <p:nvPr/>
        </p:nvSpPr>
        <p:spPr>
          <a:xfrm>
            <a:off x="1257300" y="10037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spc="-100" dirty="0">
                <a:solidFill>
                  <a:srgbClr val="FFFFFF"/>
                </a:solidFill>
                <a:ea typeface="Pretendard Bold"/>
              </a:rPr>
              <a:t>MVC</a:t>
            </a:r>
            <a:endParaRPr lang="ko-KR" sz="54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7096C-A92D-B905-1AB4-8E723B7DD574}"/>
              </a:ext>
            </a:extLst>
          </p:cNvPr>
          <p:cNvSpPr txBox="1"/>
          <p:nvPr/>
        </p:nvSpPr>
        <p:spPr>
          <a:xfrm>
            <a:off x="6381750" y="65151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C00000"/>
                </a:solidFill>
              </a:rPr>
              <a:t>(React)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66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ADD5-EEEA-7511-A28E-9666346DA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7AC8D-45A5-68E0-9573-331E3CF0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824226-361D-5355-DB88-7EA6C658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8F1174-D60A-79F9-0B47-36BC86AF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D7F23-B49A-FE27-AB6E-A380AB20AC41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Comment.java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9F1BA-D5E3-98F9-A11B-39246D9E0C39}"/>
              </a:ext>
            </a:extLst>
          </p:cNvPr>
          <p:cNvSpPr txBox="1"/>
          <p:nvPr/>
        </p:nvSpPr>
        <p:spPr>
          <a:xfrm>
            <a:off x="1295400" y="1409700"/>
            <a:ext cx="784860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jakarta.persistence.*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java.time.LocalDateTime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"comments"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"post_id"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nullable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"user_id"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"author_alias"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"profile_icon"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(columnDefinition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nullable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"created_at"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2000"/>
              </a:lnSpc>
              <a:buNone/>
            </a:pPr>
            <a:b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DA0B6-F417-F5DD-F507-79DA1A0CB086}"/>
              </a:ext>
            </a:extLst>
          </p:cNvPr>
          <p:cNvSpPr txBox="1"/>
          <p:nvPr/>
        </p:nvSpPr>
        <p:spPr>
          <a:xfrm>
            <a:off x="8763000" y="14097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author;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author;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PrePersist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773332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9478-6E2C-080C-B479-83B2D6D9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1AC1E1-C856-AE30-7DF4-D1AE6D3D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910B0E-C3F0-5A1C-1308-864ED54F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4D5436-8031-699E-615F-BF8BFF0C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F4447-42D4-0920-5AA2-D8B57541818B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Comment.java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1EBEE-8F55-9BDE-9CF4-FD6E57022D86}"/>
              </a:ext>
            </a:extLst>
          </p:cNvPr>
          <p:cNvSpPr txBox="1"/>
          <p:nvPr/>
        </p:nvSpPr>
        <p:spPr>
          <a:xfrm>
            <a:off x="1295400" y="1333500"/>
            <a:ext cx="9144000" cy="7467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E37E5-1F11-B2EA-31B2-B1F8D82ABEEF}"/>
              </a:ext>
            </a:extLst>
          </p:cNvPr>
          <p:cNvSpPr txBox="1"/>
          <p:nvPr/>
        </p:nvSpPr>
        <p:spPr>
          <a:xfrm>
            <a:off x="8991600" y="13335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55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193E-33DD-A907-52CC-B1944A0B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F4E376-C731-F6DC-E7CF-75AB6D89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5AD8E6-0BBE-5361-4D7D-A8C188F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6EEFE1-6E5E-E6D9-2B13-A5B0EAA2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A95FD4-9C24-61D3-662F-7E5EF830F7E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Like.java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CF6C0-7355-1FB7-6D61-FA4884C15A8A}"/>
              </a:ext>
            </a:extLst>
          </p:cNvPr>
          <p:cNvSpPr txBox="1"/>
          <p:nvPr/>
        </p:nvSpPr>
        <p:spPr>
          <a:xfrm>
            <a:off x="4578350" y="1402479"/>
            <a:ext cx="9144000" cy="854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user_likes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uniqueConstraints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UniqueConstraint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(columnNames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post_id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post_id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6668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BA32-D4A7-380A-14BD-87EA1676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91AA87-00E5-B2D6-0419-7CA35D7A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D9668D-3440-30E3-AC0D-EF14EC8B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00C8D7-DCD2-0CA2-4C0F-7A4D16D1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F85962-C0DE-ADAF-45D2-1871E25199E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44F65-6C8B-54BC-C39F-4AE7153B7418}"/>
              </a:ext>
            </a:extLst>
          </p:cNvPr>
          <p:cNvSpPr txBox="1"/>
          <p:nvPr/>
        </p:nvSpPr>
        <p:spPr>
          <a:xfrm>
            <a:off x="4572000" y="1485900"/>
            <a:ext cx="9144000" cy="862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java.time.LocalDateTime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(columnDefinition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created_at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likes;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900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900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likes;</a:t>
            </a:r>
          </a:p>
          <a:p>
            <a:pPr>
              <a:lnSpc>
                <a:spcPts val="19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596628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FE5A2-03BD-2F3B-C63A-D5D660B0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49DA1D-4BA8-C5C0-641B-C067A42B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9B4B4F-3FB1-9B91-2D08-CF8E8382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CE7C8B1-001A-D016-C20B-BD0813DB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FB63B-F303-573F-EC01-7E060B7F491A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05B92-83B7-9D01-778E-68DAC113B5E5}"/>
              </a:ext>
            </a:extLst>
          </p:cNvPr>
          <p:cNvSpPr txBox="1"/>
          <p:nvPr/>
        </p:nvSpPr>
        <p:spPr>
          <a:xfrm>
            <a:off x="8915400" y="1508760"/>
            <a:ext cx="9144000" cy="5133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79303-B25C-FC2A-01D7-F4883C7D0967}"/>
              </a:ext>
            </a:extLst>
          </p:cNvPr>
          <p:cNvSpPr txBox="1"/>
          <p:nvPr/>
        </p:nvSpPr>
        <p:spPr>
          <a:xfrm>
            <a:off x="1447800" y="1485900"/>
            <a:ext cx="9296400" cy="782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PrePersist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title;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title;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category;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category;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26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1A3AB-628B-64BE-F081-B9B72DD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4390E6-DC56-D50A-BF59-4553787F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DF123B-3ACD-3CF0-374A-5F34AC4C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C74796-EA7A-F3D9-4866-B2D4ED89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B5F40D-5EA6-C0EC-1569-489E0D00BB6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43938-E199-E38C-86D8-DA726AD0D0E8}"/>
              </a:ext>
            </a:extLst>
          </p:cNvPr>
          <p:cNvSpPr txBox="1"/>
          <p:nvPr/>
        </p:nvSpPr>
        <p:spPr>
          <a:xfrm>
            <a:off x="1295400" y="1333500"/>
            <a:ext cx="91440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(unique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(unique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username;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password;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C90AF-E7BF-2F2D-8B4D-C043AC006B4E}"/>
              </a:ext>
            </a:extLst>
          </p:cNvPr>
          <p:cNvSpPr txBox="1"/>
          <p:nvPr/>
        </p:nvSpPr>
        <p:spPr>
          <a:xfrm>
            <a:off x="9677400" y="1333500"/>
            <a:ext cx="91440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username;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username;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alias;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alias;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password;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password;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345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CBD7-C383-8378-355A-639E0859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DB2117-7ADF-AD3B-438D-8567BB16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D8843B-F595-08AD-277A-DC131366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C10AB8-CFCA-5462-BB4A-EF96E4C5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80BF2-B57F-33BC-36C9-0EE1CDC660CD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PostDto.java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8E922-F7F4-65B2-BBC5-70768DF77089}"/>
              </a:ext>
            </a:extLst>
          </p:cNvPr>
          <p:cNvSpPr txBox="1"/>
          <p:nvPr/>
        </p:nvSpPr>
        <p:spPr>
          <a:xfrm>
            <a:off x="1295400" y="1310763"/>
            <a:ext cx="7239000" cy="7826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id;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title;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title;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category;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category;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9D946-3F32-8FBA-3B41-77CE7D4DE28E}"/>
              </a:ext>
            </a:extLst>
          </p:cNvPr>
          <p:cNvSpPr txBox="1"/>
          <p:nvPr/>
        </p:nvSpPr>
        <p:spPr>
          <a:xfrm>
            <a:off x="8305800" y="1220995"/>
            <a:ext cx="9144000" cy="764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likes;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likes;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domain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getContent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getAuthorAlias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getProfileIcon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getLikes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dto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02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7BE15-79F3-F237-44B5-0ACA1D2C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284516-D2E0-470C-31C1-813D59DD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D181AC-A77A-8C95-4503-025153DC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D6D363-AC87-9AED-8A51-96DA64D4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2604C-70DF-E6E7-44D7-7797064F66D3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UserDto.java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DC087-D350-46C3-046E-EC0ACF0FBD47}"/>
              </a:ext>
            </a:extLst>
          </p:cNvPr>
          <p:cNvSpPr txBox="1"/>
          <p:nvPr/>
        </p:nvSpPr>
        <p:spPr>
          <a:xfrm>
            <a:off x="5308600" y="1866900"/>
            <a:ext cx="76708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com.example.board.dto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UserDto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UserDto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username;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username;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password;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password;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16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3FDD-B5DC-3295-6ECC-CFBCA092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EAB9A0-293A-A397-D920-EE431E3D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01B4AA-BBFD-427A-06E5-8B16E4AE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B6FA06-BDE9-9FAE-A4D6-04C1CF426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21B8A7-79AB-336A-10F3-AB01398171C6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UserDto.java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BA0F3-BE3F-06C0-54BF-CCF2322D2144}"/>
              </a:ext>
            </a:extLst>
          </p:cNvPr>
          <p:cNvSpPr txBox="1"/>
          <p:nvPr/>
        </p:nvSpPr>
        <p:spPr>
          <a:xfrm>
            <a:off x="3587750" y="2077843"/>
            <a:ext cx="111252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com.example.board.model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lombok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Getter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Setter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NoArgsConstructor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AllArgsConstructor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84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7E01F-93EC-310C-49AE-42A347FD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0F1A6E-A7E4-5E47-C637-A90E0AB8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C276D6-EEE8-D4A1-FD19-FE67E356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35FD08-6485-02F0-6A9D-23ACC148F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3F095-1BF3-30FC-A6C3-B20BAFA26878}"/>
              </a:ext>
            </a:extLst>
          </p:cNvPr>
          <p:cNvSpPr txBox="1"/>
          <p:nvPr/>
        </p:nvSpPr>
        <p:spPr>
          <a:xfrm>
            <a:off x="1079500" y="-6350"/>
            <a:ext cx="1614170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Comment, Like, Post,UserRepository.java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F5C77-2A4D-5DB5-311F-0686384021CD}"/>
              </a:ext>
            </a:extLst>
          </p:cNvPr>
          <p:cNvSpPr txBox="1"/>
          <p:nvPr/>
        </p:nvSpPr>
        <p:spPr>
          <a:xfrm>
            <a:off x="1295400" y="1257300"/>
            <a:ext cx="7848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6271F-327C-DF48-3508-B6E3DC42BA88}"/>
              </a:ext>
            </a:extLst>
          </p:cNvPr>
          <p:cNvSpPr txBox="1"/>
          <p:nvPr/>
        </p:nvSpPr>
        <p:spPr>
          <a:xfrm>
            <a:off x="9150350" y="1264920"/>
            <a:ext cx="7823200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existsByUserIdAndPostId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deleteByUserIdAndPostId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3EB8-A60B-4511-6902-659D253A0859}"/>
              </a:ext>
            </a:extLst>
          </p:cNvPr>
          <p:cNvSpPr txBox="1"/>
          <p:nvPr/>
        </p:nvSpPr>
        <p:spPr>
          <a:xfrm>
            <a:off x="1295400" y="6145200"/>
            <a:ext cx="78549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23810-08E7-4A29-B5D0-012670F8EBED}"/>
              </a:ext>
            </a:extLst>
          </p:cNvPr>
          <p:cNvSpPr txBox="1"/>
          <p:nvPr/>
        </p:nvSpPr>
        <p:spPr>
          <a:xfrm>
            <a:off x="9144000" y="5954066"/>
            <a:ext cx="7823200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com.example.board.domain.User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org.springframework.data.jpa.repository.JpaRepository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java.util.Optional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Optional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existsByAlias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findByAliasStartingWith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aliasPrefix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71E3D-D18E-D5FD-5A99-89818967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9DFF1E-E580-3D38-E872-7BD20F1C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76A774-E36E-9784-12CF-B09627CC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589805-BD1E-10CC-5E1F-EAB058BB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58FBE-3A4D-873D-D9DF-08301A3E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541" y="1471577"/>
            <a:ext cx="4230417" cy="6820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7792C-F56D-58F1-9ED0-A540DE908809}"/>
              </a:ext>
            </a:extLst>
          </p:cNvPr>
          <p:cNvSpPr txBox="1"/>
          <p:nvPr/>
        </p:nvSpPr>
        <p:spPr>
          <a:xfrm>
            <a:off x="1257300" y="10037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5400" spc="-100" dirty="0">
                <a:solidFill>
                  <a:srgbClr val="FFFFFF"/>
                </a:solidFill>
                <a:ea typeface="Pretendard Bold"/>
              </a:rPr>
              <a:t>디렉토리 구조</a:t>
            </a:r>
            <a:endParaRPr lang="ko-KR" sz="54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80A39-F513-4C45-F4CB-9E728BDAA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2236" y="1471577"/>
            <a:ext cx="2705961" cy="5565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A810A5-C20E-A1F8-7398-FE0E7B6E3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1756" y="7009893"/>
            <a:ext cx="3136838" cy="2686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50CF2-5E8B-380E-B80D-CB5E2CB5C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028" y="1160273"/>
            <a:ext cx="5770132" cy="88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67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0968-2C54-FFFB-643A-D9A69BF2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B3AB42-51DC-9BCF-C769-111AED10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C9EDFE2-C7D5-C00E-44D6-74610168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E9EC74-B210-66F9-CC2A-D75A7A52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DBF1B-885C-FC32-FA47-40925ACAA744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UserDto.java</a:t>
            </a:r>
            <a:endParaRPr lang="ko-KR" altLang="en-US" sz="5400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8566C-BB8C-67CE-4ED6-07531DB98B17}"/>
              </a:ext>
            </a:extLst>
          </p:cNvPr>
          <p:cNvSpPr txBox="1"/>
          <p:nvPr/>
        </p:nvSpPr>
        <p:spPr>
          <a:xfrm>
            <a:off x="3587750" y="2077843"/>
            <a:ext cx="111252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com.example.board.model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jakarta.persistence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lombok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.*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Getter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Setter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NoArgsConstructor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AllArgsConstructor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Builder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(strategy 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62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77B2-57D0-205D-3931-B0CE4F33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92A7D-F1A3-65F0-F8E1-0E30B330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CDFFE8-A5A8-FAD7-932F-709559D7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B4CC9A-9C45-D75C-ECC5-9C081B73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0CFD5-F10C-95A7-B17E-00A11D2C3A49}"/>
              </a:ext>
            </a:extLst>
          </p:cNvPr>
          <p:cNvSpPr txBox="1"/>
          <p:nvPr/>
        </p:nvSpPr>
        <p:spPr>
          <a:xfrm flipH="1">
            <a:off x="1219200" y="1282700"/>
            <a:ext cx="15760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MVC </a:t>
            </a:r>
            <a:r>
              <a:rPr lang="ko-KR" altLang="en-US" sz="2400" dirty="0">
                <a:solidFill>
                  <a:schemeClr val="bg1"/>
                </a:solidFill>
              </a:rPr>
              <a:t>모델 사진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>
                <a:solidFill>
                  <a:schemeClr val="bg1"/>
                </a:solidFill>
                <a:hlinkClick r:id="rId4"/>
              </a:rPr>
              <a:t>https://velog.io/@h220101/SpringBoot-%EC%8A%A4%ED%94%84%EB%A7%81-%EB%B6%80%ED%8A%B8-spring-MVC-%ED%8C%A8%ED%84%B4-%EB%8F%99%EC%9E%91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https://bnzn2426.tistory.com/122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Chat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GPT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https://github.com/JHJH1289/Nightcap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A23A3-4257-6FAC-0835-02225815242B}"/>
              </a:ext>
            </a:extLst>
          </p:cNvPr>
          <p:cNvSpPr txBox="1"/>
          <p:nvPr/>
        </p:nvSpPr>
        <p:spPr>
          <a:xfrm>
            <a:off x="1295400" y="-6350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02954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C6F09ED-19D7-3CD4-2B3B-6696725E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50FD32-3267-43A6-37ED-A58A76F1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C6B18E-D3EA-31DC-9D17-201BFE63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B4853-4FF7-49A4-3536-8A32590F752F}"/>
              </a:ext>
            </a:extLst>
          </p:cNvPr>
          <p:cNvSpPr txBox="1"/>
          <p:nvPr/>
        </p:nvSpPr>
        <p:spPr>
          <a:xfrm>
            <a:off x="1257300" y="10037"/>
            <a:ext cx="9315450" cy="1044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5400" spc="-100" dirty="0">
                <a:solidFill>
                  <a:srgbClr val="FFFFFF"/>
                </a:solidFill>
                <a:ea typeface="Pretendard Bold"/>
              </a:rPr>
              <a:t>Spring-boot </a:t>
            </a:r>
            <a:r>
              <a:rPr lang="ko-KR" altLang="en-US" sz="5400" spc="-100" dirty="0">
                <a:solidFill>
                  <a:srgbClr val="FFFFFF"/>
                </a:solidFill>
                <a:ea typeface="Pretendard Bold"/>
              </a:rPr>
              <a:t>흐름 구조</a:t>
            </a:r>
            <a:endParaRPr lang="ko-KR" sz="5400" b="0" i="0" u="none" strike="noStrike" spc="-100" dirty="0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BE05F0-030B-CF55-1D75-1C3ABF089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60" y="2924481"/>
            <a:ext cx="10420879" cy="44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2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12868</Words>
  <Application>Microsoft Office PowerPoint</Application>
  <PresentationFormat>사용자 지정</PresentationFormat>
  <Paragraphs>1925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8" baseType="lpstr">
      <vt:lpstr>Arial</vt:lpstr>
      <vt:lpstr>맑은 고딕</vt:lpstr>
      <vt:lpstr>Pretendard Bold</vt:lpstr>
      <vt:lpstr>Calibri</vt:lpstr>
      <vt:lpstr>Consolas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JH JH</dc:creator>
  <cp:lastModifiedBy>JH JH</cp:lastModifiedBy>
  <cp:revision>18</cp:revision>
  <dcterms:created xsi:type="dcterms:W3CDTF">2006-08-16T00:00:00Z</dcterms:created>
  <dcterms:modified xsi:type="dcterms:W3CDTF">2025-06-05T00:24:22Z</dcterms:modified>
</cp:coreProperties>
</file>